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argin" charset="1" panose="00000000000000000000"/>
      <p:regular r:id="rId10"/>
    </p:embeddedFont>
    <p:embeddedFont>
      <p:font typeface="Margin Italics" charset="1" panose="00000000000000000000"/>
      <p:regular r:id="rId11"/>
    </p:embeddedFont>
    <p:embeddedFont>
      <p:font typeface="Open Sans" charset="1" panose="020B0606030504020204"/>
      <p:regular r:id="rId12"/>
    </p:embeddedFont>
    <p:embeddedFont>
      <p:font typeface="Open Sans Bold" charset="1" panose="020B0806030504020204"/>
      <p:regular r:id="rId13"/>
    </p:embeddedFont>
    <p:embeddedFont>
      <p:font typeface="Open Sans Italics" charset="1" panose="020B0606030504020204"/>
      <p:regular r:id="rId14"/>
    </p:embeddedFont>
    <p:embeddedFont>
      <p:font typeface="Open Sans Bold Italics" charset="1" panose="020B0806030504020204"/>
      <p:regular r:id="rId15"/>
    </p:embeddedFont>
    <p:embeddedFont>
      <p:font typeface="Open Sans Light" charset="1" panose="020B0306030504020204"/>
      <p:regular r:id="rId16"/>
    </p:embeddedFont>
    <p:embeddedFont>
      <p:font typeface="Open Sans Light Italics" charset="1" panose="020B0306030504020204"/>
      <p:regular r:id="rId17"/>
    </p:embeddedFont>
    <p:embeddedFont>
      <p:font typeface="Open Sans Ultra-Bold" charset="1" panose="00000000000000000000"/>
      <p:regular r:id="rId18"/>
    </p:embeddedFont>
    <p:embeddedFont>
      <p:font typeface="Open Sans Ultra-Bold Italics" charset="1" panose="00000000000000000000"/>
      <p:regular r:id="rId19"/>
    </p:embeddedFont>
    <p:embeddedFont>
      <p:font typeface="Montserrat" charset="1" panose="00000500000000000000"/>
      <p:regular r:id="rId20"/>
    </p:embeddedFont>
    <p:embeddedFont>
      <p:font typeface="Montserrat Bold" charset="1" panose="00000800000000000000"/>
      <p:regular r:id="rId21"/>
    </p:embeddedFont>
    <p:embeddedFont>
      <p:font typeface="Montserrat Italics" charset="1" panose="00000500000000000000"/>
      <p:regular r:id="rId22"/>
    </p:embeddedFont>
    <p:embeddedFont>
      <p:font typeface="Montserrat Bold Italics" charset="1" panose="00000800000000000000"/>
      <p:regular r:id="rId23"/>
    </p:embeddedFont>
    <p:embeddedFont>
      <p:font typeface="Montserrat Thin" charset="1" panose="00000300000000000000"/>
      <p:regular r:id="rId24"/>
    </p:embeddedFont>
    <p:embeddedFont>
      <p:font typeface="Montserrat Thin Italics" charset="1" panose="00000300000000000000"/>
      <p:regular r:id="rId25"/>
    </p:embeddedFont>
    <p:embeddedFont>
      <p:font typeface="Montserrat Extra-Light" charset="1" panose="00000300000000000000"/>
      <p:regular r:id="rId26"/>
    </p:embeddedFont>
    <p:embeddedFont>
      <p:font typeface="Montserrat Extra-Light Italics" charset="1" panose="00000300000000000000"/>
      <p:regular r:id="rId27"/>
    </p:embeddedFont>
    <p:embeddedFont>
      <p:font typeface="Montserrat Light" charset="1" panose="00000400000000000000"/>
      <p:regular r:id="rId28"/>
    </p:embeddedFont>
    <p:embeddedFont>
      <p:font typeface="Montserrat Light Italics" charset="1" panose="00000400000000000000"/>
      <p:regular r:id="rId29"/>
    </p:embeddedFont>
    <p:embeddedFont>
      <p:font typeface="Montserrat Medium" charset="1" panose="00000600000000000000"/>
      <p:regular r:id="rId30"/>
    </p:embeddedFont>
    <p:embeddedFont>
      <p:font typeface="Montserrat Medium Italics" charset="1" panose="00000600000000000000"/>
      <p:regular r:id="rId31"/>
    </p:embeddedFont>
    <p:embeddedFont>
      <p:font typeface="Montserrat Semi-Bold" charset="1" panose="00000700000000000000"/>
      <p:regular r:id="rId32"/>
    </p:embeddedFont>
    <p:embeddedFont>
      <p:font typeface="Montserrat Semi-Bold Italics" charset="1" panose="00000700000000000000"/>
      <p:regular r:id="rId33"/>
    </p:embeddedFont>
    <p:embeddedFont>
      <p:font typeface="Montserrat Ultra-Bold" charset="1" panose="00000900000000000000"/>
      <p:regular r:id="rId34"/>
    </p:embeddedFont>
    <p:embeddedFont>
      <p:font typeface="Montserrat Ultra-Bold Italics" charset="1" panose="00000900000000000000"/>
      <p:regular r:id="rId35"/>
    </p:embeddedFont>
    <p:embeddedFont>
      <p:font typeface="Montserrat Heavy" charset="1" panose="00000A00000000000000"/>
      <p:regular r:id="rId36"/>
    </p:embeddedFont>
    <p:embeddedFont>
      <p:font typeface="Montserrat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7.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435069" y="-15967847"/>
            <a:ext cx="15417862" cy="20557149"/>
          </a:xfrm>
          <a:custGeom>
            <a:avLst/>
            <a:gdLst/>
            <a:ahLst/>
            <a:cxnLst/>
            <a:rect r="r" b="b" t="t" l="l"/>
            <a:pathLst>
              <a:path h="20557149" w="15417862">
                <a:moveTo>
                  <a:pt x="0" y="0"/>
                </a:moveTo>
                <a:lnTo>
                  <a:pt x="15417862" y="0"/>
                </a:lnTo>
                <a:lnTo>
                  <a:pt x="15417862" y="20557150"/>
                </a:lnTo>
                <a:lnTo>
                  <a:pt x="0" y="205571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35069" y="5694708"/>
            <a:ext cx="15417862" cy="20557149"/>
          </a:xfrm>
          <a:custGeom>
            <a:avLst/>
            <a:gdLst/>
            <a:ahLst/>
            <a:cxnLst/>
            <a:rect r="r" b="b" t="t" l="l"/>
            <a:pathLst>
              <a:path h="20557149" w="15417862">
                <a:moveTo>
                  <a:pt x="0" y="0"/>
                </a:moveTo>
                <a:lnTo>
                  <a:pt x="15417862" y="0"/>
                </a:lnTo>
                <a:lnTo>
                  <a:pt x="15417862" y="20557150"/>
                </a:lnTo>
                <a:lnTo>
                  <a:pt x="0" y="20557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629777" y="3732152"/>
            <a:ext cx="8737624" cy="3772206"/>
          </a:xfrm>
          <a:prstGeom prst="rect">
            <a:avLst/>
          </a:prstGeom>
        </p:spPr>
        <p:txBody>
          <a:bodyPr anchor="t" rtlCol="false" tIns="0" lIns="0" bIns="0" rIns="0">
            <a:spAutoFit/>
          </a:bodyPr>
          <a:lstStyle/>
          <a:p>
            <a:pPr algn="ctr">
              <a:lnSpc>
                <a:spcPts val="13892"/>
              </a:lnSpc>
            </a:pPr>
            <a:r>
              <a:rPr lang="en-US" sz="19566">
                <a:solidFill>
                  <a:srgbClr val="FF755D"/>
                </a:solidFill>
                <a:latin typeface="Margin"/>
              </a:rPr>
              <a:t>Semantic UI</a:t>
            </a:r>
          </a:p>
        </p:txBody>
      </p:sp>
      <p:sp>
        <p:nvSpPr>
          <p:cNvPr name="AutoShape 5" id="5"/>
          <p:cNvSpPr/>
          <p:nvPr/>
        </p:nvSpPr>
        <p:spPr>
          <a:xfrm>
            <a:off x="-3172445" y="2029184"/>
            <a:ext cx="24632891" cy="0"/>
          </a:xfrm>
          <a:prstGeom prst="line">
            <a:avLst/>
          </a:prstGeom>
          <a:ln cap="flat" w="19050">
            <a:solidFill>
              <a:srgbClr val="000000"/>
            </a:solidFill>
            <a:prstDash val="solid"/>
            <a:headEnd type="none" len="sm" w="sm"/>
            <a:tailEnd type="none" len="sm" w="sm"/>
          </a:ln>
        </p:spPr>
      </p:sp>
      <p:sp>
        <p:nvSpPr>
          <p:cNvPr name="AutoShape 6" id="6"/>
          <p:cNvSpPr/>
          <p:nvPr/>
        </p:nvSpPr>
        <p:spPr>
          <a:xfrm>
            <a:off x="-3172445" y="8254827"/>
            <a:ext cx="24632891" cy="0"/>
          </a:xfrm>
          <a:prstGeom prst="line">
            <a:avLst/>
          </a:prstGeom>
          <a:ln cap="flat" w="19050">
            <a:solidFill>
              <a:srgbClr val="000000"/>
            </a:solidFill>
            <a:prstDash val="solid"/>
            <a:headEnd type="none" len="sm" w="sm"/>
            <a:tailEnd type="none" len="sm" w="sm"/>
          </a:ln>
        </p:spPr>
      </p:sp>
      <p:sp>
        <p:nvSpPr>
          <p:cNvPr name="Freeform 7" id="7"/>
          <p:cNvSpPr/>
          <p:nvPr/>
        </p:nvSpPr>
        <p:spPr>
          <a:xfrm flipH="false" flipV="false" rot="5249301">
            <a:off x="13873376" y="5434317"/>
            <a:ext cx="2149038" cy="1797377"/>
          </a:xfrm>
          <a:custGeom>
            <a:avLst/>
            <a:gdLst/>
            <a:ahLst/>
            <a:cxnLst/>
            <a:rect r="r" b="b" t="t" l="l"/>
            <a:pathLst>
              <a:path h="1797377" w="2149038">
                <a:moveTo>
                  <a:pt x="0" y="0"/>
                </a:moveTo>
                <a:lnTo>
                  <a:pt x="2149038" y="0"/>
                </a:lnTo>
                <a:lnTo>
                  <a:pt x="2149038" y="1797377"/>
                </a:lnTo>
                <a:lnTo>
                  <a:pt x="0" y="17973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650437">
            <a:off x="1945163" y="2798261"/>
            <a:ext cx="2149038" cy="1797377"/>
          </a:xfrm>
          <a:custGeom>
            <a:avLst/>
            <a:gdLst/>
            <a:ahLst/>
            <a:cxnLst/>
            <a:rect r="r" b="b" t="t" l="l"/>
            <a:pathLst>
              <a:path h="1797377" w="2149038">
                <a:moveTo>
                  <a:pt x="0" y="0"/>
                </a:moveTo>
                <a:lnTo>
                  <a:pt x="2149037" y="0"/>
                </a:lnTo>
                <a:lnTo>
                  <a:pt x="2149037" y="1797377"/>
                </a:lnTo>
                <a:lnTo>
                  <a:pt x="0" y="17973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7354550" y="-889078"/>
            <a:ext cx="1721041" cy="12065155"/>
            <a:chOff x="0" y="0"/>
            <a:chExt cx="453278" cy="3177654"/>
          </a:xfrm>
        </p:grpSpPr>
        <p:sp>
          <p:nvSpPr>
            <p:cNvPr name="Freeform 10" id="10"/>
            <p:cNvSpPr/>
            <p:nvPr/>
          </p:nvSpPr>
          <p:spPr>
            <a:xfrm flipH="false" flipV="false" rot="0">
              <a:off x="0" y="0"/>
              <a:ext cx="453278" cy="3177654"/>
            </a:xfrm>
            <a:custGeom>
              <a:avLst/>
              <a:gdLst/>
              <a:ahLst/>
              <a:cxnLst/>
              <a:rect r="r" b="b" t="t" l="l"/>
              <a:pathLst>
                <a:path h="3177654" w="453278">
                  <a:moveTo>
                    <a:pt x="0" y="0"/>
                  </a:moveTo>
                  <a:lnTo>
                    <a:pt x="453278" y="0"/>
                  </a:lnTo>
                  <a:lnTo>
                    <a:pt x="453278" y="3177654"/>
                  </a:lnTo>
                  <a:lnTo>
                    <a:pt x="0" y="3177654"/>
                  </a:lnTo>
                  <a:close/>
                </a:path>
              </a:pathLst>
            </a:custGeom>
            <a:solidFill>
              <a:srgbClr val="FFD87C"/>
            </a:solidFill>
            <a:ln w="19050" cap="sq">
              <a:solidFill>
                <a:srgbClr val="000000"/>
              </a:solidFill>
              <a:prstDash val="solid"/>
              <a:miter/>
            </a:ln>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2266"/>
                </a:lnSpc>
              </a:pPr>
            </a:p>
          </p:txBody>
        </p:sp>
      </p:grpSp>
      <p:sp>
        <p:nvSpPr>
          <p:cNvPr name="TextBox 12" id="12"/>
          <p:cNvSpPr txBox="true"/>
          <p:nvPr/>
        </p:nvSpPr>
        <p:spPr>
          <a:xfrm rot="-5400000">
            <a:off x="13967835" y="4963032"/>
            <a:ext cx="7809529" cy="360935"/>
          </a:xfrm>
          <a:prstGeom prst="rect">
            <a:avLst/>
          </a:prstGeom>
        </p:spPr>
        <p:txBody>
          <a:bodyPr anchor="t" rtlCol="false" tIns="0" lIns="0" bIns="0" rIns="0">
            <a:spAutoFit/>
          </a:bodyPr>
          <a:lstStyle/>
          <a:p>
            <a:pPr algn="ctr">
              <a:lnSpc>
                <a:spcPts val="2678"/>
              </a:lnSpc>
            </a:pPr>
            <a:r>
              <a:rPr lang="en-US" sz="2600" spc="288">
                <a:solidFill>
                  <a:srgbClr val="000000"/>
                </a:solidFill>
                <a:latin typeface="Arimo"/>
              </a:rPr>
              <a:t>Manal Shihadeh and Thalia Cochrane</a:t>
            </a:r>
          </a:p>
        </p:txBody>
      </p:sp>
      <p:grpSp>
        <p:nvGrpSpPr>
          <p:cNvPr name="Group 13" id="13"/>
          <p:cNvGrpSpPr/>
          <p:nvPr/>
        </p:nvGrpSpPr>
        <p:grpSpPr>
          <a:xfrm rot="-10800000">
            <a:off x="-787591" y="-889078"/>
            <a:ext cx="1721041" cy="12065155"/>
            <a:chOff x="0" y="0"/>
            <a:chExt cx="453278" cy="3177654"/>
          </a:xfrm>
        </p:grpSpPr>
        <p:sp>
          <p:nvSpPr>
            <p:cNvPr name="Freeform 14" id="14"/>
            <p:cNvSpPr/>
            <p:nvPr/>
          </p:nvSpPr>
          <p:spPr>
            <a:xfrm flipH="false" flipV="false" rot="0">
              <a:off x="0" y="0"/>
              <a:ext cx="453278" cy="3177654"/>
            </a:xfrm>
            <a:custGeom>
              <a:avLst/>
              <a:gdLst/>
              <a:ahLst/>
              <a:cxnLst/>
              <a:rect r="r" b="b" t="t" l="l"/>
              <a:pathLst>
                <a:path h="3177654" w="453278">
                  <a:moveTo>
                    <a:pt x="0" y="0"/>
                  </a:moveTo>
                  <a:lnTo>
                    <a:pt x="453278" y="0"/>
                  </a:lnTo>
                  <a:lnTo>
                    <a:pt x="453278" y="3177654"/>
                  </a:lnTo>
                  <a:lnTo>
                    <a:pt x="0" y="3177654"/>
                  </a:lnTo>
                  <a:close/>
                </a:path>
              </a:pathLst>
            </a:custGeom>
            <a:solidFill>
              <a:srgbClr val="BBB782"/>
            </a:solidFill>
            <a:ln w="19050" cap="sq">
              <a:solidFill>
                <a:srgbClr val="000000"/>
              </a:solidFill>
              <a:prstDash val="solid"/>
              <a:miter/>
            </a:ln>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2266"/>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4490971" y="4022169"/>
            <a:ext cx="9306059" cy="1718787"/>
          </a:xfrm>
          <a:prstGeom prst="rect">
            <a:avLst/>
          </a:prstGeom>
        </p:spPr>
        <p:txBody>
          <a:bodyPr anchor="t" rtlCol="false" tIns="0" lIns="0" bIns="0" rIns="0">
            <a:spAutoFit/>
          </a:bodyPr>
          <a:lstStyle/>
          <a:p>
            <a:pPr algn="ctr" marL="0" indent="0" lvl="0">
              <a:lnSpc>
                <a:spcPts val="11499"/>
              </a:lnSpc>
            </a:pPr>
            <a:r>
              <a:rPr lang="en-US" sz="17423">
                <a:solidFill>
                  <a:srgbClr val="FF755D"/>
                </a:solidFill>
                <a:latin typeface="Margin"/>
              </a:rPr>
              <a:t>Fin.</a:t>
            </a:r>
          </a:p>
        </p:txBody>
      </p:sp>
      <p:sp>
        <p:nvSpPr>
          <p:cNvPr name="Freeform 3" id="3"/>
          <p:cNvSpPr/>
          <p:nvPr/>
        </p:nvSpPr>
        <p:spPr>
          <a:xfrm flipH="false" flipV="false" rot="5400000">
            <a:off x="1435069" y="-15967847"/>
            <a:ext cx="15417862" cy="20557149"/>
          </a:xfrm>
          <a:custGeom>
            <a:avLst/>
            <a:gdLst/>
            <a:ahLst/>
            <a:cxnLst/>
            <a:rect r="r" b="b" t="t" l="l"/>
            <a:pathLst>
              <a:path h="20557149" w="15417862">
                <a:moveTo>
                  <a:pt x="0" y="0"/>
                </a:moveTo>
                <a:lnTo>
                  <a:pt x="15417862" y="0"/>
                </a:lnTo>
                <a:lnTo>
                  <a:pt x="15417862" y="20557150"/>
                </a:lnTo>
                <a:lnTo>
                  <a:pt x="0" y="205571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435069" y="5694708"/>
            <a:ext cx="15417862" cy="20557149"/>
          </a:xfrm>
          <a:custGeom>
            <a:avLst/>
            <a:gdLst/>
            <a:ahLst/>
            <a:cxnLst/>
            <a:rect r="r" b="b" t="t" l="l"/>
            <a:pathLst>
              <a:path h="20557149" w="15417862">
                <a:moveTo>
                  <a:pt x="0" y="0"/>
                </a:moveTo>
                <a:lnTo>
                  <a:pt x="15417862" y="0"/>
                </a:lnTo>
                <a:lnTo>
                  <a:pt x="15417862" y="20557150"/>
                </a:lnTo>
                <a:lnTo>
                  <a:pt x="0" y="20557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3172445" y="2038709"/>
            <a:ext cx="24632891" cy="0"/>
          </a:xfrm>
          <a:prstGeom prst="line">
            <a:avLst/>
          </a:prstGeom>
          <a:ln cap="flat" w="19050">
            <a:solidFill>
              <a:srgbClr val="000000"/>
            </a:solidFill>
            <a:prstDash val="solid"/>
            <a:headEnd type="none" len="sm" w="sm"/>
            <a:tailEnd type="none" len="sm" w="sm"/>
          </a:ln>
        </p:spPr>
      </p:sp>
      <p:sp>
        <p:nvSpPr>
          <p:cNvPr name="AutoShape 6" id="6"/>
          <p:cNvSpPr/>
          <p:nvPr/>
        </p:nvSpPr>
        <p:spPr>
          <a:xfrm>
            <a:off x="-3172445" y="8254827"/>
            <a:ext cx="24632891" cy="0"/>
          </a:xfrm>
          <a:prstGeom prst="line">
            <a:avLst/>
          </a:prstGeom>
          <a:ln cap="flat" w="19050">
            <a:solidFill>
              <a:srgbClr val="00000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839756" y="1520462"/>
            <a:ext cx="6397938" cy="6397938"/>
            <a:chOff x="0" y="0"/>
            <a:chExt cx="3282950" cy="3282950"/>
          </a:xfrm>
        </p:grpSpPr>
        <p:sp>
          <p:nvSpPr>
            <p:cNvPr name="Freeform 3" id="3"/>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25000" t="0" r="-25000" b="0"/>
              </a:stretch>
            </a:blipFill>
          </p:spPr>
        </p:sp>
      </p:grpSp>
      <p:grpSp>
        <p:nvGrpSpPr>
          <p:cNvPr name="Group 4" id="4"/>
          <p:cNvGrpSpPr/>
          <p:nvPr/>
        </p:nvGrpSpPr>
        <p:grpSpPr>
          <a:xfrm rot="0">
            <a:off x="-770937" y="9026828"/>
            <a:ext cx="19829873" cy="462944"/>
            <a:chOff x="0" y="0"/>
            <a:chExt cx="5222683" cy="121928"/>
          </a:xfrm>
        </p:grpSpPr>
        <p:sp>
          <p:nvSpPr>
            <p:cNvPr name="Freeform 5" id="5"/>
            <p:cNvSpPr/>
            <p:nvPr/>
          </p:nvSpPr>
          <p:spPr>
            <a:xfrm flipH="false" flipV="false" rot="0">
              <a:off x="0" y="0"/>
              <a:ext cx="5222683" cy="121928"/>
            </a:xfrm>
            <a:custGeom>
              <a:avLst/>
              <a:gdLst/>
              <a:ahLst/>
              <a:cxnLst/>
              <a:rect r="r" b="b" t="t" l="l"/>
              <a:pathLst>
                <a:path h="121928" w="5222683">
                  <a:moveTo>
                    <a:pt x="0" y="0"/>
                  </a:moveTo>
                  <a:lnTo>
                    <a:pt x="5222683" y="0"/>
                  </a:lnTo>
                  <a:lnTo>
                    <a:pt x="5222683" y="121928"/>
                  </a:lnTo>
                  <a:lnTo>
                    <a:pt x="0" y="121928"/>
                  </a:lnTo>
                  <a:close/>
                </a:path>
              </a:pathLst>
            </a:custGeom>
            <a:solidFill>
              <a:srgbClr val="FF779E"/>
            </a:solidFill>
          </p:spPr>
        </p:sp>
        <p:sp>
          <p:nvSpPr>
            <p:cNvPr name="TextBox 6" id="6"/>
            <p:cNvSpPr txBox="true"/>
            <p:nvPr/>
          </p:nvSpPr>
          <p:spPr>
            <a:xfrm>
              <a:off x="0" y="19050"/>
              <a:ext cx="812800" cy="793750"/>
            </a:xfrm>
            <a:prstGeom prst="rect">
              <a:avLst/>
            </a:prstGeom>
          </p:spPr>
          <p:txBody>
            <a:bodyPr anchor="ctr" rtlCol="false" tIns="50800" lIns="50800" bIns="50800" rIns="50800"/>
            <a:lstStyle/>
            <a:p>
              <a:pPr algn="ctr">
                <a:lnSpc>
                  <a:spcPts val="2266"/>
                </a:lnSpc>
              </a:pPr>
            </a:p>
          </p:txBody>
        </p:sp>
      </p:grpSp>
      <p:grpSp>
        <p:nvGrpSpPr>
          <p:cNvPr name="Group 7" id="7"/>
          <p:cNvGrpSpPr/>
          <p:nvPr/>
        </p:nvGrpSpPr>
        <p:grpSpPr>
          <a:xfrm rot="0">
            <a:off x="15861007" y="8609243"/>
            <a:ext cx="1253536" cy="125353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779E"/>
            </a:solidFill>
          </p:spPr>
        </p:sp>
        <p:sp>
          <p:nvSpPr>
            <p:cNvPr name="TextBox 9" id="9"/>
            <p:cNvSpPr txBox="true"/>
            <p:nvPr/>
          </p:nvSpPr>
          <p:spPr>
            <a:xfrm>
              <a:off x="76200" y="95250"/>
              <a:ext cx="660400" cy="641350"/>
            </a:xfrm>
            <a:prstGeom prst="rect">
              <a:avLst/>
            </a:prstGeom>
          </p:spPr>
          <p:txBody>
            <a:bodyPr anchor="ctr" rtlCol="false" tIns="50800" lIns="50800" bIns="50800" rIns="50800"/>
            <a:lstStyle/>
            <a:p>
              <a:pPr algn="ctr">
                <a:lnSpc>
                  <a:spcPts val="2266"/>
                </a:lnSpc>
              </a:pPr>
            </a:p>
          </p:txBody>
        </p:sp>
      </p:grpSp>
      <p:sp>
        <p:nvSpPr>
          <p:cNvPr name="TextBox 10" id="10"/>
          <p:cNvSpPr txBox="true"/>
          <p:nvPr/>
        </p:nvSpPr>
        <p:spPr>
          <a:xfrm rot="0">
            <a:off x="9144000" y="2372471"/>
            <a:ext cx="7631417" cy="1242060"/>
          </a:xfrm>
          <a:prstGeom prst="rect">
            <a:avLst/>
          </a:prstGeom>
        </p:spPr>
        <p:txBody>
          <a:bodyPr anchor="t" rtlCol="false" tIns="0" lIns="0" bIns="0" rIns="0">
            <a:spAutoFit/>
          </a:bodyPr>
          <a:lstStyle/>
          <a:p>
            <a:pPr marL="0" indent="0" lvl="0">
              <a:lnSpc>
                <a:spcPts val="8519"/>
              </a:lnSpc>
              <a:spcBef>
                <a:spcPct val="0"/>
              </a:spcBef>
            </a:pPr>
            <a:r>
              <a:rPr lang="en-US" sz="12000">
                <a:solidFill>
                  <a:srgbClr val="FF779E"/>
                </a:solidFill>
                <a:latin typeface="Margin"/>
              </a:rPr>
              <a:t>Introduction</a:t>
            </a:r>
          </a:p>
        </p:txBody>
      </p:sp>
      <p:sp>
        <p:nvSpPr>
          <p:cNvPr name="Freeform 11" id="11"/>
          <p:cNvSpPr/>
          <p:nvPr/>
        </p:nvSpPr>
        <p:spPr>
          <a:xfrm flipH="false" flipV="false" rot="-10800000">
            <a:off x="16200133" y="9006944"/>
            <a:ext cx="575284" cy="458135"/>
          </a:xfrm>
          <a:custGeom>
            <a:avLst/>
            <a:gdLst/>
            <a:ahLst/>
            <a:cxnLst/>
            <a:rect r="r" b="b" t="t" l="l"/>
            <a:pathLst>
              <a:path h="458135" w="575284">
                <a:moveTo>
                  <a:pt x="0" y="0"/>
                </a:moveTo>
                <a:lnTo>
                  <a:pt x="575284" y="0"/>
                </a:lnTo>
                <a:lnTo>
                  <a:pt x="575284" y="458135"/>
                </a:lnTo>
                <a:lnTo>
                  <a:pt x="0" y="4581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9144000" y="3576431"/>
            <a:ext cx="7343775" cy="2956560"/>
          </a:xfrm>
          <a:prstGeom prst="rect">
            <a:avLst/>
          </a:prstGeom>
        </p:spPr>
        <p:txBody>
          <a:bodyPr anchor="t" rtlCol="false" tIns="0" lIns="0" bIns="0" rIns="0">
            <a:spAutoFit/>
          </a:bodyPr>
          <a:lstStyle/>
          <a:p>
            <a:pPr>
              <a:lnSpc>
                <a:spcPts val="2940"/>
              </a:lnSpc>
            </a:pPr>
            <a:r>
              <a:rPr lang="en-US" sz="2100">
                <a:solidFill>
                  <a:srgbClr val="000000"/>
                </a:solidFill>
                <a:latin typeface="Montserrat"/>
              </a:rPr>
              <a:t>We were given the framework Semantic UI to work with and to help us in designing a website layout with the design principles provided through the framework. We were to use at least 3 components such as navigation bars and cards to enhance the functionality of the website and it aesthetics. For content we were to use the framework’s grid system.</a:t>
            </a:r>
          </a:p>
          <a:p>
            <a:pPr>
              <a:lnSpc>
                <a:spcPts val="2940"/>
              </a:lnSpc>
              <a:spcBef>
                <a:spcPct val="0"/>
              </a:spcBef>
            </a:pPr>
          </a:p>
        </p:txBody>
      </p:sp>
      <p:grpSp>
        <p:nvGrpSpPr>
          <p:cNvPr name="Group 13" id="13"/>
          <p:cNvGrpSpPr/>
          <p:nvPr/>
        </p:nvGrpSpPr>
        <p:grpSpPr>
          <a:xfrm rot="-10800000">
            <a:off x="-787591" y="-889078"/>
            <a:ext cx="1721041" cy="12065155"/>
            <a:chOff x="0" y="0"/>
            <a:chExt cx="453278" cy="3177654"/>
          </a:xfrm>
        </p:grpSpPr>
        <p:sp>
          <p:nvSpPr>
            <p:cNvPr name="Freeform 14" id="14"/>
            <p:cNvSpPr/>
            <p:nvPr/>
          </p:nvSpPr>
          <p:spPr>
            <a:xfrm flipH="false" flipV="false" rot="0">
              <a:off x="0" y="0"/>
              <a:ext cx="453278" cy="3177654"/>
            </a:xfrm>
            <a:custGeom>
              <a:avLst/>
              <a:gdLst/>
              <a:ahLst/>
              <a:cxnLst/>
              <a:rect r="r" b="b" t="t" l="l"/>
              <a:pathLst>
                <a:path h="3177654" w="453278">
                  <a:moveTo>
                    <a:pt x="0" y="0"/>
                  </a:moveTo>
                  <a:lnTo>
                    <a:pt x="453278" y="0"/>
                  </a:lnTo>
                  <a:lnTo>
                    <a:pt x="453278" y="3177654"/>
                  </a:lnTo>
                  <a:lnTo>
                    <a:pt x="0" y="3177654"/>
                  </a:lnTo>
                  <a:close/>
                </a:path>
              </a:pathLst>
            </a:custGeom>
            <a:solidFill>
              <a:srgbClr val="FF755D"/>
            </a:solidFill>
            <a:ln w="19050" cap="sq">
              <a:solidFill>
                <a:srgbClr val="000000"/>
              </a:solidFill>
              <a:prstDash val="solid"/>
              <a:miter/>
            </a:ln>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2266"/>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779E"/>
        </a:solidFill>
      </p:bgPr>
    </p:bg>
    <p:spTree>
      <p:nvGrpSpPr>
        <p:cNvPr id="1" name=""/>
        <p:cNvGrpSpPr/>
        <p:nvPr/>
      </p:nvGrpSpPr>
      <p:grpSpPr>
        <a:xfrm>
          <a:off x="0" y="0"/>
          <a:ext cx="0" cy="0"/>
          <a:chOff x="0" y="0"/>
          <a:chExt cx="0" cy="0"/>
        </a:xfrm>
      </p:grpSpPr>
      <p:sp>
        <p:nvSpPr>
          <p:cNvPr name="TextBox 2" id="2"/>
          <p:cNvSpPr txBox="true"/>
          <p:nvPr/>
        </p:nvSpPr>
        <p:spPr>
          <a:xfrm rot="0">
            <a:off x="1028700" y="1753478"/>
            <a:ext cx="8115300" cy="2318385"/>
          </a:xfrm>
          <a:prstGeom prst="rect">
            <a:avLst/>
          </a:prstGeom>
        </p:spPr>
        <p:txBody>
          <a:bodyPr anchor="t" rtlCol="false" tIns="0" lIns="0" bIns="0" rIns="0">
            <a:spAutoFit/>
          </a:bodyPr>
          <a:lstStyle/>
          <a:p>
            <a:pPr algn="l" marL="0" indent="0" lvl="0">
              <a:lnSpc>
                <a:spcPts val="8519"/>
              </a:lnSpc>
              <a:spcBef>
                <a:spcPct val="0"/>
              </a:spcBef>
            </a:pPr>
            <a:r>
              <a:rPr lang="en-US" sz="12000">
                <a:solidFill>
                  <a:srgbClr val="FFFFFF"/>
                </a:solidFill>
                <a:latin typeface="Margin"/>
              </a:rPr>
              <a:t>About the Framework</a:t>
            </a:r>
          </a:p>
        </p:txBody>
      </p:sp>
      <p:sp>
        <p:nvSpPr>
          <p:cNvPr name="TextBox 3" id="3"/>
          <p:cNvSpPr txBox="true"/>
          <p:nvPr/>
        </p:nvSpPr>
        <p:spPr>
          <a:xfrm rot="0">
            <a:off x="1028700" y="3925887"/>
            <a:ext cx="7862918" cy="2213610"/>
          </a:xfrm>
          <a:prstGeom prst="rect">
            <a:avLst/>
          </a:prstGeom>
        </p:spPr>
        <p:txBody>
          <a:bodyPr anchor="t" rtlCol="false" tIns="0" lIns="0" bIns="0" rIns="0">
            <a:spAutoFit/>
          </a:bodyPr>
          <a:lstStyle/>
          <a:p>
            <a:pPr>
              <a:lnSpc>
                <a:spcPts val="2940"/>
              </a:lnSpc>
              <a:spcBef>
                <a:spcPct val="0"/>
              </a:spcBef>
            </a:pPr>
            <a:r>
              <a:rPr lang="en-US" sz="2100">
                <a:solidFill>
                  <a:srgbClr val="FFFFFF"/>
                </a:solidFill>
                <a:latin typeface="Montserrat"/>
              </a:rPr>
              <a:t>When trying to download the tools for the framework, it used out of date tools that ran errors when trying to install them. The files kept coming back as depreciated and was overly complicated and time consuming to figure out. Instead we had to use a Semantic UI extension on visual studio code to get the framework to work.</a:t>
            </a:r>
          </a:p>
        </p:txBody>
      </p:sp>
      <p:grpSp>
        <p:nvGrpSpPr>
          <p:cNvPr name="Group 4" id="4"/>
          <p:cNvGrpSpPr>
            <a:grpSpLocks noChangeAspect="true"/>
          </p:cNvGrpSpPr>
          <p:nvPr/>
        </p:nvGrpSpPr>
        <p:grpSpPr>
          <a:xfrm rot="0">
            <a:off x="10716606" y="1560356"/>
            <a:ext cx="6397938" cy="6397938"/>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0" t="-24976" r="0" b="-24976"/>
              </a:stretch>
            </a:blipFill>
          </p:spPr>
        </p:sp>
      </p:grpSp>
      <p:grpSp>
        <p:nvGrpSpPr>
          <p:cNvPr name="Group 6" id="6"/>
          <p:cNvGrpSpPr/>
          <p:nvPr/>
        </p:nvGrpSpPr>
        <p:grpSpPr>
          <a:xfrm rot="0">
            <a:off x="-770937" y="9026828"/>
            <a:ext cx="19829873" cy="462944"/>
            <a:chOff x="0" y="0"/>
            <a:chExt cx="5222683" cy="121928"/>
          </a:xfrm>
        </p:grpSpPr>
        <p:sp>
          <p:nvSpPr>
            <p:cNvPr name="Freeform 7" id="7"/>
            <p:cNvSpPr/>
            <p:nvPr/>
          </p:nvSpPr>
          <p:spPr>
            <a:xfrm flipH="false" flipV="false" rot="0">
              <a:off x="0" y="0"/>
              <a:ext cx="5222683" cy="121928"/>
            </a:xfrm>
            <a:custGeom>
              <a:avLst/>
              <a:gdLst/>
              <a:ahLst/>
              <a:cxnLst/>
              <a:rect r="r" b="b" t="t" l="l"/>
              <a:pathLst>
                <a:path h="121928" w="5222683">
                  <a:moveTo>
                    <a:pt x="0" y="0"/>
                  </a:moveTo>
                  <a:lnTo>
                    <a:pt x="5222683" y="0"/>
                  </a:lnTo>
                  <a:lnTo>
                    <a:pt x="5222683" y="121928"/>
                  </a:lnTo>
                  <a:lnTo>
                    <a:pt x="0" y="121928"/>
                  </a:lnTo>
                  <a:close/>
                </a:path>
              </a:pathLst>
            </a:custGeom>
            <a:solidFill>
              <a:srgbClr val="FFFFFF"/>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2266"/>
                </a:lnSpc>
              </a:pPr>
            </a:p>
          </p:txBody>
        </p:sp>
      </p:grpSp>
      <p:grpSp>
        <p:nvGrpSpPr>
          <p:cNvPr name="Group 9" id="9"/>
          <p:cNvGrpSpPr/>
          <p:nvPr/>
        </p:nvGrpSpPr>
        <p:grpSpPr>
          <a:xfrm rot="0">
            <a:off x="15861007" y="8609243"/>
            <a:ext cx="1253536" cy="125353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95250"/>
              <a:ext cx="660400" cy="641350"/>
            </a:xfrm>
            <a:prstGeom prst="rect">
              <a:avLst/>
            </a:prstGeom>
          </p:spPr>
          <p:txBody>
            <a:bodyPr anchor="ctr" rtlCol="false" tIns="50800" lIns="50800" bIns="50800" rIns="50800"/>
            <a:lstStyle/>
            <a:p>
              <a:pPr algn="ctr">
                <a:lnSpc>
                  <a:spcPts val="2266"/>
                </a:lnSpc>
              </a:pPr>
            </a:p>
          </p:txBody>
        </p:sp>
      </p:grpSp>
      <p:sp>
        <p:nvSpPr>
          <p:cNvPr name="Freeform 12" id="12"/>
          <p:cNvSpPr/>
          <p:nvPr/>
        </p:nvSpPr>
        <p:spPr>
          <a:xfrm flipH="false" flipV="false" rot="-10800000">
            <a:off x="16200133" y="9006944"/>
            <a:ext cx="575284" cy="458135"/>
          </a:xfrm>
          <a:custGeom>
            <a:avLst/>
            <a:gdLst/>
            <a:ahLst/>
            <a:cxnLst/>
            <a:rect r="r" b="b" t="t" l="l"/>
            <a:pathLst>
              <a:path h="458135" w="575284">
                <a:moveTo>
                  <a:pt x="0" y="0"/>
                </a:moveTo>
                <a:lnTo>
                  <a:pt x="575284" y="0"/>
                </a:lnTo>
                <a:lnTo>
                  <a:pt x="575284" y="458135"/>
                </a:lnTo>
                <a:lnTo>
                  <a:pt x="0" y="4581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028700" y="6266680"/>
            <a:ext cx="7862918" cy="1470660"/>
          </a:xfrm>
          <a:prstGeom prst="rect">
            <a:avLst/>
          </a:prstGeom>
        </p:spPr>
        <p:txBody>
          <a:bodyPr anchor="t" rtlCol="false" tIns="0" lIns="0" bIns="0" rIns="0">
            <a:spAutoFit/>
          </a:bodyPr>
          <a:lstStyle/>
          <a:p>
            <a:pPr>
              <a:lnSpc>
                <a:spcPts val="2940"/>
              </a:lnSpc>
              <a:spcBef>
                <a:spcPct val="0"/>
              </a:spcBef>
            </a:pPr>
            <a:r>
              <a:rPr lang="en-US" sz="2100">
                <a:solidFill>
                  <a:srgbClr val="FFFFFF"/>
                </a:solidFill>
                <a:latin typeface="Montserrat"/>
              </a:rPr>
              <a:t>While installing the framework wasn’t easy, it was easier to implement the different components and features into the document. It was difficult to change the sizing and style of some elements as well.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BB782"/>
        </a:solidFill>
      </p:bgPr>
    </p:bg>
    <p:spTree>
      <p:nvGrpSpPr>
        <p:cNvPr id="1" name=""/>
        <p:cNvGrpSpPr/>
        <p:nvPr/>
      </p:nvGrpSpPr>
      <p:grpSpPr>
        <a:xfrm>
          <a:off x="0" y="0"/>
          <a:ext cx="0" cy="0"/>
          <a:chOff x="0" y="0"/>
          <a:chExt cx="0" cy="0"/>
        </a:xfrm>
      </p:grpSpPr>
      <p:sp>
        <p:nvSpPr>
          <p:cNvPr name="TextBox 2" id="2"/>
          <p:cNvSpPr txBox="true"/>
          <p:nvPr/>
        </p:nvSpPr>
        <p:spPr>
          <a:xfrm rot="0">
            <a:off x="830831" y="1336615"/>
            <a:ext cx="8115300" cy="1242060"/>
          </a:xfrm>
          <a:prstGeom prst="rect">
            <a:avLst/>
          </a:prstGeom>
        </p:spPr>
        <p:txBody>
          <a:bodyPr anchor="t" rtlCol="false" tIns="0" lIns="0" bIns="0" rIns="0">
            <a:spAutoFit/>
          </a:bodyPr>
          <a:lstStyle/>
          <a:p>
            <a:pPr algn="l" marL="0" indent="0" lvl="0">
              <a:lnSpc>
                <a:spcPts val="8519"/>
              </a:lnSpc>
              <a:spcBef>
                <a:spcPct val="0"/>
              </a:spcBef>
            </a:pPr>
            <a:r>
              <a:rPr lang="en-US" sz="12000">
                <a:solidFill>
                  <a:srgbClr val="FFFFFF"/>
                </a:solidFill>
                <a:latin typeface="Margin"/>
              </a:rPr>
              <a:t>Elements</a:t>
            </a:r>
          </a:p>
        </p:txBody>
      </p:sp>
      <p:sp>
        <p:nvSpPr>
          <p:cNvPr name="TextBox 3" id="3"/>
          <p:cNvSpPr txBox="true"/>
          <p:nvPr/>
        </p:nvSpPr>
        <p:spPr>
          <a:xfrm rot="0">
            <a:off x="830831" y="2769175"/>
            <a:ext cx="8511038" cy="2804551"/>
          </a:xfrm>
          <a:prstGeom prst="rect">
            <a:avLst/>
          </a:prstGeom>
        </p:spPr>
        <p:txBody>
          <a:bodyPr anchor="t" rtlCol="false" tIns="0" lIns="0" bIns="0" rIns="0">
            <a:spAutoFit/>
          </a:bodyPr>
          <a:lstStyle/>
          <a:p>
            <a:pPr>
              <a:lnSpc>
                <a:spcPts val="3182"/>
              </a:lnSpc>
            </a:pPr>
            <a:r>
              <a:rPr lang="en-US" sz="2273">
                <a:solidFill>
                  <a:srgbClr val="FFFFFF"/>
                </a:solidFill>
                <a:latin typeface="Montserrat"/>
              </a:rPr>
              <a:t>The elements we used for out website were buttons and different headers such as sub headers, icon headers, and block headers. We also used images, and image cards, and menus.</a:t>
            </a:r>
          </a:p>
          <a:p>
            <a:pPr>
              <a:lnSpc>
                <a:spcPts val="3182"/>
              </a:lnSpc>
              <a:spcBef>
                <a:spcPct val="0"/>
              </a:spcBef>
            </a:pPr>
            <a:r>
              <a:rPr lang="en-US" sz="2273">
                <a:solidFill>
                  <a:srgbClr val="FFFFFF"/>
                </a:solidFill>
                <a:latin typeface="Montserrat"/>
              </a:rPr>
              <a:t>We used the different classes to change sizing, colors of backgrounds and fonts,  and to change alignments as well.</a:t>
            </a:r>
          </a:p>
        </p:txBody>
      </p:sp>
      <p:grpSp>
        <p:nvGrpSpPr>
          <p:cNvPr name="Group 4" id="4"/>
          <p:cNvGrpSpPr>
            <a:grpSpLocks noChangeAspect="true"/>
          </p:cNvGrpSpPr>
          <p:nvPr/>
        </p:nvGrpSpPr>
        <p:grpSpPr>
          <a:xfrm rot="0">
            <a:off x="10716606" y="1560356"/>
            <a:ext cx="6397938" cy="6397938"/>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0" t="-16666" r="0" b="-16666"/>
              </a:stretch>
            </a:blipFill>
          </p:spPr>
        </p:sp>
      </p:grpSp>
      <p:grpSp>
        <p:nvGrpSpPr>
          <p:cNvPr name="Group 6" id="6"/>
          <p:cNvGrpSpPr/>
          <p:nvPr/>
        </p:nvGrpSpPr>
        <p:grpSpPr>
          <a:xfrm rot="0">
            <a:off x="-770937" y="9026828"/>
            <a:ext cx="19829873" cy="462944"/>
            <a:chOff x="0" y="0"/>
            <a:chExt cx="5222683" cy="121928"/>
          </a:xfrm>
        </p:grpSpPr>
        <p:sp>
          <p:nvSpPr>
            <p:cNvPr name="Freeform 7" id="7"/>
            <p:cNvSpPr/>
            <p:nvPr/>
          </p:nvSpPr>
          <p:spPr>
            <a:xfrm flipH="false" flipV="false" rot="0">
              <a:off x="0" y="0"/>
              <a:ext cx="5222683" cy="121928"/>
            </a:xfrm>
            <a:custGeom>
              <a:avLst/>
              <a:gdLst/>
              <a:ahLst/>
              <a:cxnLst/>
              <a:rect r="r" b="b" t="t" l="l"/>
              <a:pathLst>
                <a:path h="121928" w="5222683">
                  <a:moveTo>
                    <a:pt x="0" y="0"/>
                  </a:moveTo>
                  <a:lnTo>
                    <a:pt x="5222683" y="0"/>
                  </a:lnTo>
                  <a:lnTo>
                    <a:pt x="5222683" y="121928"/>
                  </a:lnTo>
                  <a:lnTo>
                    <a:pt x="0" y="121928"/>
                  </a:lnTo>
                  <a:close/>
                </a:path>
              </a:pathLst>
            </a:custGeom>
            <a:solidFill>
              <a:srgbClr val="FFFFFF"/>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2266"/>
                </a:lnSpc>
              </a:pPr>
            </a:p>
          </p:txBody>
        </p:sp>
      </p:grpSp>
      <p:grpSp>
        <p:nvGrpSpPr>
          <p:cNvPr name="Group 9" id="9"/>
          <p:cNvGrpSpPr/>
          <p:nvPr/>
        </p:nvGrpSpPr>
        <p:grpSpPr>
          <a:xfrm rot="0">
            <a:off x="15861007" y="8609243"/>
            <a:ext cx="1253536" cy="125353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95250"/>
              <a:ext cx="660400" cy="641350"/>
            </a:xfrm>
            <a:prstGeom prst="rect">
              <a:avLst/>
            </a:prstGeom>
          </p:spPr>
          <p:txBody>
            <a:bodyPr anchor="ctr" rtlCol="false" tIns="50800" lIns="50800" bIns="50800" rIns="50800"/>
            <a:lstStyle/>
            <a:p>
              <a:pPr algn="ctr">
                <a:lnSpc>
                  <a:spcPts val="2266"/>
                </a:lnSpc>
              </a:pPr>
            </a:p>
          </p:txBody>
        </p:sp>
      </p:grpSp>
      <p:sp>
        <p:nvSpPr>
          <p:cNvPr name="Freeform 12" id="12"/>
          <p:cNvSpPr/>
          <p:nvPr/>
        </p:nvSpPr>
        <p:spPr>
          <a:xfrm flipH="false" flipV="false" rot="-10800000">
            <a:off x="16200133" y="9006944"/>
            <a:ext cx="575284" cy="458135"/>
          </a:xfrm>
          <a:custGeom>
            <a:avLst/>
            <a:gdLst/>
            <a:ahLst/>
            <a:cxnLst/>
            <a:rect r="r" b="b" t="t" l="l"/>
            <a:pathLst>
              <a:path h="458135" w="575284">
                <a:moveTo>
                  <a:pt x="0" y="0"/>
                </a:moveTo>
                <a:lnTo>
                  <a:pt x="575284" y="0"/>
                </a:lnTo>
                <a:lnTo>
                  <a:pt x="575284" y="458135"/>
                </a:lnTo>
                <a:lnTo>
                  <a:pt x="0" y="4581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p:cSld>
    <p:bg>
      <p:bgPr>
        <a:solidFill>
          <a:srgbClr val="FF779E"/>
        </a:solidFill>
      </p:bgPr>
    </p:bg>
    <p:spTree>
      <p:nvGrpSpPr>
        <p:cNvPr id="1" name=""/>
        <p:cNvGrpSpPr/>
        <p:nvPr/>
      </p:nvGrpSpPr>
      <p:grpSpPr>
        <a:xfrm>
          <a:off x="0" y="0"/>
          <a:ext cx="0" cy="0"/>
          <a:chOff x="0" y="0"/>
          <a:chExt cx="0" cy="0"/>
        </a:xfrm>
      </p:grpSpPr>
      <p:grpSp>
        <p:nvGrpSpPr>
          <p:cNvPr name="Group 2" id="2"/>
          <p:cNvGrpSpPr/>
          <p:nvPr/>
        </p:nvGrpSpPr>
        <p:grpSpPr>
          <a:xfrm rot="0">
            <a:off x="2055738" y="1507102"/>
            <a:ext cx="14176524" cy="7272796"/>
            <a:chOff x="0" y="0"/>
            <a:chExt cx="3733735" cy="1915469"/>
          </a:xfrm>
        </p:grpSpPr>
        <p:sp>
          <p:nvSpPr>
            <p:cNvPr name="Freeform 3" id="3"/>
            <p:cNvSpPr/>
            <p:nvPr/>
          </p:nvSpPr>
          <p:spPr>
            <a:xfrm flipH="false" flipV="false" rot="0">
              <a:off x="0" y="0"/>
              <a:ext cx="3733735" cy="1915469"/>
            </a:xfrm>
            <a:custGeom>
              <a:avLst/>
              <a:gdLst/>
              <a:ahLst/>
              <a:cxnLst/>
              <a:rect r="r" b="b" t="t" l="l"/>
              <a:pathLst>
                <a:path h="1915469" w="3733735">
                  <a:moveTo>
                    <a:pt x="21844" y="0"/>
                  </a:moveTo>
                  <a:lnTo>
                    <a:pt x="3711890" y="0"/>
                  </a:lnTo>
                  <a:cubicBezTo>
                    <a:pt x="3723954" y="0"/>
                    <a:pt x="3733735" y="9780"/>
                    <a:pt x="3733735" y="21844"/>
                  </a:cubicBezTo>
                  <a:lnTo>
                    <a:pt x="3733735" y="1893625"/>
                  </a:lnTo>
                  <a:cubicBezTo>
                    <a:pt x="3733735" y="1905689"/>
                    <a:pt x="3723954" y="1915469"/>
                    <a:pt x="3711890" y="1915469"/>
                  </a:cubicBezTo>
                  <a:lnTo>
                    <a:pt x="21844" y="1915469"/>
                  </a:lnTo>
                  <a:cubicBezTo>
                    <a:pt x="9780" y="1915469"/>
                    <a:pt x="0" y="1905689"/>
                    <a:pt x="0" y="1893625"/>
                  </a:cubicBezTo>
                  <a:lnTo>
                    <a:pt x="0" y="21844"/>
                  </a:lnTo>
                  <a:cubicBezTo>
                    <a:pt x="0" y="9780"/>
                    <a:pt x="9780" y="0"/>
                    <a:pt x="21844"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707831" y="4647309"/>
            <a:ext cx="8872339" cy="1472565"/>
          </a:xfrm>
          <a:prstGeom prst="rect">
            <a:avLst/>
          </a:prstGeom>
        </p:spPr>
        <p:txBody>
          <a:bodyPr anchor="t" rtlCol="false" tIns="0" lIns="0" bIns="0" rIns="0">
            <a:spAutoFit/>
          </a:bodyPr>
          <a:lstStyle/>
          <a:p>
            <a:pPr algn="ctr">
              <a:lnSpc>
                <a:spcPts val="2970"/>
              </a:lnSpc>
            </a:pPr>
            <a:r>
              <a:rPr lang="en-US" sz="2200" spc="132">
                <a:solidFill>
                  <a:srgbClr val="000000"/>
                </a:solidFill>
                <a:latin typeface="Montserrat"/>
              </a:rPr>
              <a:t>For formatting content, we used a variety of ways to format images such as,</a:t>
            </a:r>
            <a:r>
              <a:rPr lang="en-US" sz="2200" spc="132">
                <a:solidFill>
                  <a:srgbClr val="000000"/>
                </a:solidFill>
                <a:latin typeface="Montserrat"/>
              </a:rPr>
              <a:t> fluid image, centered align, and card images. We also used containers, segments, columns, and rows.</a:t>
            </a:r>
          </a:p>
        </p:txBody>
      </p:sp>
      <p:sp>
        <p:nvSpPr>
          <p:cNvPr name="TextBox 6" id="6"/>
          <p:cNvSpPr txBox="true"/>
          <p:nvPr/>
        </p:nvSpPr>
        <p:spPr>
          <a:xfrm rot="0">
            <a:off x="4185387" y="3313686"/>
            <a:ext cx="9917226" cy="1242060"/>
          </a:xfrm>
          <a:prstGeom prst="rect">
            <a:avLst/>
          </a:prstGeom>
        </p:spPr>
        <p:txBody>
          <a:bodyPr anchor="t" rtlCol="false" tIns="0" lIns="0" bIns="0" rIns="0">
            <a:spAutoFit/>
          </a:bodyPr>
          <a:lstStyle/>
          <a:p>
            <a:pPr algn="ctr" marL="0" indent="0" lvl="0">
              <a:lnSpc>
                <a:spcPts val="8519"/>
              </a:lnSpc>
              <a:spcBef>
                <a:spcPct val="0"/>
              </a:spcBef>
            </a:pPr>
            <a:r>
              <a:rPr lang="en-US" sz="12000">
                <a:solidFill>
                  <a:srgbClr val="FF779E"/>
                </a:solidFill>
                <a:latin typeface="Margin"/>
              </a:rPr>
              <a:t>Format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755D"/>
        </a:solidFill>
      </p:bgPr>
    </p:bg>
    <p:spTree>
      <p:nvGrpSpPr>
        <p:cNvPr id="1" name=""/>
        <p:cNvGrpSpPr/>
        <p:nvPr/>
      </p:nvGrpSpPr>
      <p:grpSpPr>
        <a:xfrm>
          <a:off x="0" y="0"/>
          <a:ext cx="0" cy="0"/>
          <a:chOff x="0" y="0"/>
          <a:chExt cx="0" cy="0"/>
        </a:xfrm>
      </p:grpSpPr>
      <p:sp>
        <p:nvSpPr>
          <p:cNvPr name="TextBox 2" id="2"/>
          <p:cNvSpPr txBox="true"/>
          <p:nvPr/>
        </p:nvSpPr>
        <p:spPr>
          <a:xfrm rot="0">
            <a:off x="1028700" y="2201825"/>
            <a:ext cx="6223354" cy="1242060"/>
          </a:xfrm>
          <a:prstGeom prst="rect">
            <a:avLst/>
          </a:prstGeom>
        </p:spPr>
        <p:txBody>
          <a:bodyPr anchor="t" rtlCol="false" tIns="0" lIns="0" bIns="0" rIns="0">
            <a:spAutoFit/>
          </a:bodyPr>
          <a:lstStyle/>
          <a:p>
            <a:pPr algn="ctr" marL="0" indent="0" lvl="0">
              <a:lnSpc>
                <a:spcPts val="8519"/>
              </a:lnSpc>
              <a:spcBef>
                <a:spcPct val="0"/>
              </a:spcBef>
            </a:pPr>
            <a:r>
              <a:rPr lang="en-US" sz="12000">
                <a:solidFill>
                  <a:srgbClr val="FFFFFF"/>
                </a:solidFill>
                <a:latin typeface="Margin"/>
              </a:rPr>
              <a:t>Home Page</a:t>
            </a:r>
          </a:p>
        </p:txBody>
      </p:sp>
      <p:grpSp>
        <p:nvGrpSpPr>
          <p:cNvPr name="Group 3" id="3"/>
          <p:cNvGrpSpPr/>
          <p:nvPr/>
        </p:nvGrpSpPr>
        <p:grpSpPr>
          <a:xfrm rot="0">
            <a:off x="-770937" y="9026828"/>
            <a:ext cx="19829873" cy="462944"/>
            <a:chOff x="0" y="0"/>
            <a:chExt cx="5222683" cy="121928"/>
          </a:xfrm>
        </p:grpSpPr>
        <p:sp>
          <p:nvSpPr>
            <p:cNvPr name="Freeform 4" id="4"/>
            <p:cNvSpPr/>
            <p:nvPr/>
          </p:nvSpPr>
          <p:spPr>
            <a:xfrm flipH="false" flipV="false" rot="0">
              <a:off x="0" y="0"/>
              <a:ext cx="5222683" cy="121928"/>
            </a:xfrm>
            <a:custGeom>
              <a:avLst/>
              <a:gdLst/>
              <a:ahLst/>
              <a:cxnLst/>
              <a:rect r="r" b="b" t="t" l="l"/>
              <a:pathLst>
                <a:path h="121928" w="5222683">
                  <a:moveTo>
                    <a:pt x="0" y="0"/>
                  </a:moveTo>
                  <a:lnTo>
                    <a:pt x="5222683" y="0"/>
                  </a:lnTo>
                  <a:lnTo>
                    <a:pt x="5222683" y="121928"/>
                  </a:lnTo>
                  <a:lnTo>
                    <a:pt x="0" y="121928"/>
                  </a:lnTo>
                  <a:close/>
                </a:path>
              </a:pathLst>
            </a:custGeom>
            <a:solidFill>
              <a:srgbClr val="FFFFFF"/>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2266"/>
                </a:lnSpc>
              </a:pPr>
            </a:p>
          </p:txBody>
        </p:sp>
      </p:grpSp>
      <p:grpSp>
        <p:nvGrpSpPr>
          <p:cNvPr name="Group 6" id="6"/>
          <p:cNvGrpSpPr/>
          <p:nvPr/>
        </p:nvGrpSpPr>
        <p:grpSpPr>
          <a:xfrm rot="0">
            <a:off x="15861007" y="8609243"/>
            <a:ext cx="1253536" cy="125353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95250"/>
              <a:ext cx="660400" cy="641350"/>
            </a:xfrm>
            <a:prstGeom prst="rect">
              <a:avLst/>
            </a:prstGeom>
          </p:spPr>
          <p:txBody>
            <a:bodyPr anchor="ctr" rtlCol="false" tIns="50800" lIns="50800" bIns="50800" rIns="50800"/>
            <a:lstStyle/>
            <a:p>
              <a:pPr algn="ctr">
                <a:lnSpc>
                  <a:spcPts val="2266"/>
                </a:lnSpc>
              </a:pPr>
            </a:p>
          </p:txBody>
        </p:sp>
      </p:grpSp>
      <p:sp>
        <p:nvSpPr>
          <p:cNvPr name="Freeform 9" id="9"/>
          <p:cNvSpPr/>
          <p:nvPr/>
        </p:nvSpPr>
        <p:spPr>
          <a:xfrm flipH="false" flipV="false" rot="-10800000">
            <a:off x="16200133" y="9006944"/>
            <a:ext cx="575284" cy="458135"/>
          </a:xfrm>
          <a:custGeom>
            <a:avLst/>
            <a:gdLst/>
            <a:ahLst/>
            <a:cxnLst/>
            <a:rect r="r" b="b" t="t" l="l"/>
            <a:pathLst>
              <a:path h="458135" w="575284">
                <a:moveTo>
                  <a:pt x="0" y="0"/>
                </a:moveTo>
                <a:lnTo>
                  <a:pt x="575284" y="0"/>
                </a:lnTo>
                <a:lnTo>
                  <a:pt x="575284" y="458135"/>
                </a:lnTo>
                <a:lnTo>
                  <a:pt x="0" y="458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028700" y="3307652"/>
            <a:ext cx="7862918" cy="5928360"/>
          </a:xfrm>
          <a:prstGeom prst="rect">
            <a:avLst/>
          </a:prstGeom>
        </p:spPr>
        <p:txBody>
          <a:bodyPr anchor="t" rtlCol="false" tIns="0" lIns="0" bIns="0" rIns="0">
            <a:spAutoFit/>
          </a:bodyPr>
          <a:lstStyle/>
          <a:p>
            <a:pPr>
              <a:lnSpc>
                <a:spcPts val="2940"/>
              </a:lnSpc>
            </a:pPr>
            <a:r>
              <a:rPr lang="en-US" sz="2100">
                <a:solidFill>
                  <a:srgbClr val="FFFFFF"/>
                </a:solidFill>
                <a:latin typeface="Montserrat"/>
              </a:rPr>
              <a:t>For the homepage , we used a block header at the top of the webpage to seperate the heading from the rest of the webpage.</a:t>
            </a:r>
          </a:p>
          <a:p>
            <a:pPr>
              <a:lnSpc>
                <a:spcPts val="2940"/>
              </a:lnSpc>
            </a:pPr>
            <a:r>
              <a:rPr lang="en-US" sz="2100">
                <a:solidFill>
                  <a:srgbClr val="FFFFFF"/>
                </a:solidFill>
                <a:latin typeface="Montserrat"/>
              </a:rPr>
              <a:t>Below that we used a menu to navigate to the different pages. For the main image we used a container around it to keep the background from spilling to rest of the page.</a:t>
            </a:r>
          </a:p>
          <a:p>
            <a:pPr>
              <a:lnSpc>
                <a:spcPts val="2940"/>
              </a:lnSpc>
            </a:pPr>
            <a:r>
              <a:rPr lang="en-US" sz="2100">
                <a:solidFill>
                  <a:srgbClr val="FFFFFF"/>
                </a:solidFill>
                <a:latin typeface="Montserrat"/>
              </a:rPr>
              <a:t>Below that are columns and segments to seperate the three information pieces.</a:t>
            </a:r>
          </a:p>
          <a:p>
            <a:pPr>
              <a:lnSpc>
                <a:spcPts val="2940"/>
              </a:lnSpc>
            </a:pPr>
            <a:r>
              <a:rPr lang="en-US" sz="2100">
                <a:solidFill>
                  <a:srgbClr val="FFFFFF"/>
                </a:solidFill>
                <a:latin typeface="Montserrat"/>
              </a:rPr>
              <a:t>There is also buttons that are being used as headings for these three columns.</a:t>
            </a:r>
          </a:p>
          <a:p>
            <a:pPr>
              <a:lnSpc>
                <a:spcPts val="2940"/>
              </a:lnSpc>
            </a:pPr>
            <a:r>
              <a:rPr lang="en-US" sz="2100">
                <a:solidFill>
                  <a:srgbClr val="FFFFFF"/>
                </a:solidFill>
                <a:latin typeface="Montserrat"/>
              </a:rPr>
              <a:t>The headings themselves link to an anchor on the other pages.</a:t>
            </a:r>
          </a:p>
          <a:p>
            <a:pPr>
              <a:lnSpc>
                <a:spcPts val="2940"/>
              </a:lnSpc>
            </a:pPr>
            <a:r>
              <a:rPr lang="en-US" sz="2100">
                <a:solidFill>
                  <a:srgbClr val="FFFFFF"/>
                </a:solidFill>
                <a:latin typeface="Montserrat"/>
              </a:rPr>
              <a:t>For summarized information we used cards with images that link to corrosponding pages as well for more specific navigation.</a:t>
            </a:r>
          </a:p>
          <a:p>
            <a:pPr>
              <a:lnSpc>
                <a:spcPts val="2940"/>
              </a:lnSpc>
              <a:spcBef>
                <a:spcPct val="0"/>
              </a:spcBef>
            </a:pPr>
          </a:p>
        </p:txBody>
      </p:sp>
      <p:grpSp>
        <p:nvGrpSpPr>
          <p:cNvPr name="Group 11" id="11"/>
          <p:cNvGrpSpPr>
            <a:grpSpLocks noChangeAspect="true"/>
          </p:cNvGrpSpPr>
          <p:nvPr/>
        </p:nvGrpSpPr>
        <p:grpSpPr>
          <a:xfrm rot="0">
            <a:off x="9802196" y="1148306"/>
            <a:ext cx="6397938" cy="6397938"/>
            <a:chOff x="0" y="0"/>
            <a:chExt cx="3282950" cy="3282950"/>
          </a:xfrm>
        </p:grpSpPr>
        <p:sp>
          <p:nvSpPr>
            <p:cNvPr name="Freeform 12" id="12"/>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4"/>
              <a:stretch>
                <a:fillRect l="-16666" t="0" r="-16666"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BB782"/>
        </a:solidFill>
      </p:bgPr>
    </p:bg>
    <p:spTree>
      <p:nvGrpSpPr>
        <p:cNvPr id="1" name=""/>
        <p:cNvGrpSpPr/>
        <p:nvPr/>
      </p:nvGrpSpPr>
      <p:grpSpPr>
        <a:xfrm>
          <a:off x="0" y="0"/>
          <a:ext cx="0" cy="0"/>
          <a:chOff x="0" y="0"/>
          <a:chExt cx="0" cy="0"/>
        </a:xfrm>
      </p:grpSpPr>
      <p:sp>
        <p:nvSpPr>
          <p:cNvPr name="TextBox 2" id="2"/>
          <p:cNvSpPr txBox="true"/>
          <p:nvPr/>
        </p:nvSpPr>
        <p:spPr>
          <a:xfrm rot="0">
            <a:off x="1028700" y="2201825"/>
            <a:ext cx="7184072" cy="1242060"/>
          </a:xfrm>
          <a:prstGeom prst="rect">
            <a:avLst/>
          </a:prstGeom>
        </p:spPr>
        <p:txBody>
          <a:bodyPr anchor="t" rtlCol="false" tIns="0" lIns="0" bIns="0" rIns="0">
            <a:spAutoFit/>
          </a:bodyPr>
          <a:lstStyle/>
          <a:p>
            <a:pPr algn="ctr" marL="0" indent="0" lvl="0">
              <a:lnSpc>
                <a:spcPts val="8519"/>
              </a:lnSpc>
              <a:spcBef>
                <a:spcPct val="0"/>
              </a:spcBef>
            </a:pPr>
            <a:r>
              <a:rPr lang="en-US" sz="12000">
                <a:solidFill>
                  <a:srgbClr val="FFFFFF"/>
                </a:solidFill>
                <a:latin typeface="Margin"/>
              </a:rPr>
              <a:t>Other Pages</a:t>
            </a:r>
          </a:p>
        </p:txBody>
      </p:sp>
      <p:grpSp>
        <p:nvGrpSpPr>
          <p:cNvPr name="Group 3" id="3"/>
          <p:cNvGrpSpPr/>
          <p:nvPr/>
        </p:nvGrpSpPr>
        <p:grpSpPr>
          <a:xfrm rot="0">
            <a:off x="-770937" y="9026828"/>
            <a:ext cx="19829873" cy="462944"/>
            <a:chOff x="0" y="0"/>
            <a:chExt cx="5222683" cy="121928"/>
          </a:xfrm>
        </p:grpSpPr>
        <p:sp>
          <p:nvSpPr>
            <p:cNvPr name="Freeform 4" id="4"/>
            <p:cNvSpPr/>
            <p:nvPr/>
          </p:nvSpPr>
          <p:spPr>
            <a:xfrm flipH="false" flipV="false" rot="0">
              <a:off x="0" y="0"/>
              <a:ext cx="5222683" cy="121928"/>
            </a:xfrm>
            <a:custGeom>
              <a:avLst/>
              <a:gdLst/>
              <a:ahLst/>
              <a:cxnLst/>
              <a:rect r="r" b="b" t="t" l="l"/>
              <a:pathLst>
                <a:path h="121928" w="5222683">
                  <a:moveTo>
                    <a:pt x="0" y="0"/>
                  </a:moveTo>
                  <a:lnTo>
                    <a:pt x="5222683" y="0"/>
                  </a:lnTo>
                  <a:lnTo>
                    <a:pt x="5222683" y="121928"/>
                  </a:lnTo>
                  <a:lnTo>
                    <a:pt x="0" y="121928"/>
                  </a:lnTo>
                  <a:close/>
                </a:path>
              </a:pathLst>
            </a:custGeom>
            <a:solidFill>
              <a:srgbClr val="FFFFFF"/>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2266"/>
                </a:lnSpc>
              </a:pPr>
            </a:p>
          </p:txBody>
        </p:sp>
      </p:grpSp>
      <p:grpSp>
        <p:nvGrpSpPr>
          <p:cNvPr name="Group 6" id="6"/>
          <p:cNvGrpSpPr/>
          <p:nvPr/>
        </p:nvGrpSpPr>
        <p:grpSpPr>
          <a:xfrm rot="0">
            <a:off x="15861007" y="8609243"/>
            <a:ext cx="1253536" cy="125353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95250"/>
              <a:ext cx="660400" cy="641350"/>
            </a:xfrm>
            <a:prstGeom prst="rect">
              <a:avLst/>
            </a:prstGeom>
          </p:spPr>
          <p:txBody>
            <a:bodyPr anchor="ctr" rtlCol="false" tIns="50800" lIns="50800" bIns="50800" rIns="50800"/>
            <a:lstStyle/>
            <a:p>
              <a:pPr algn="ctr">
                <a:lnSpc>
                  <a:spcPts val="2266"/>
                </a:lnSpc>
              </a:pPr>
            </a:p>
          </p:txBody>
        </p:sp>
      </p:grpSp>
      <p:sp>
        <p:nvSpPr>
          <p:cNvPr name="Freeform 9" id="9"/>
          <p:cNvSpPr/>
          <p:nvPr/>
        </p:nvSpPr>
        <p:spPr>
          <a:xfrm flipH="false" flipV="false" rot="-10800000">
            <a:off x="16200133" y="9006944"/>
            <a:ext cx="575284" cy="458135"/>
          </a:xfrm>
          <a:custGeom>
            <a:avLst/>
            <a:gdLst/>
            <a:ahLst/>
            <a:cxnLst/>
            <a:rect r="r" b="b" t="t" l="l"/>
            <a:pathLst>
              <a:path h="458135" w="575284">
                <a:moveTo>
                  <a:pt x="0" y="0"/>
                </a:moveTo>
                <a:lnTo>
                  <a:pt x="575284" y="0"/>
                </a:lnTo>
                <a:lnTo>
                  <a:pt x="575284" y="458135"/>
                </a:lnTo>
                <a:lnTo>
                  <a:pt x="0" y="458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028700" y="3405785"/>
            <a:ext cx="7862918" cy="5556885"/>
          </a:xfrm>
          <a:prstGeom prst="rect">
            <a:avLst/>
          </a:prstGeom>
        </p:spPr>
        <p:txBody>
          <a:bodyPr anchor="t" rtlCol="false" tIns="0" lIns="0" bIns="0" rIns="0">
            <a:spAutoFit/>
          </a:bodyPr>
          <a:lstStyle/>
          <a:p>
            <a:pPr>
              <a:lnSpc>
                <a:spcPts val="2940"/>
              </a:lnSpc>
            </a:pPr>
            <a:r>
              <a:rPr lang="en-US" sz="2100" spc="126">
                <a:solidFill>
                  <a:srgbClr val="FFFFFF"/>
                </a:solidFill>
                <a:latin typeface="Montserrat"/>
              </a:rPr>
              <a:t>For the rest of the pages we left the header and menu at the top, same as the home page, just with the active item being for the corresponding page. For the main image, we used a fluid image to fit to the site, then below that is a header and segment for information.</a:t>
            </a:r>
          </a:p>
          <a:p>
            <a:pPr>
              <a:lnSpc>
                <a:spcPts val="2940"/>
              </a:lnSpc>
            </a:pPr>
          </a:p>
          <a:p>
            <a:pPr>
              <a:lnSpc>
                <a:spcPts val="2940"/>
              </a:lnSpc>
            </a:pPr>
            <a:r>
              <a:rPr lang="en-US" sz="2100" spc="126">
                <a:solidFill>
                  <a:srgbClr val="FFFFFF"/>
                </a:solidFill>
                <a:latin typeface="Montserrat"/>
              </a:rPr>
              <a:t>After that t</a:t>
            </a:r>
            <a:r>
              <a:rPr lang="en-US" sz="2100" spc="126">
                <a:solidFill>
                  <a:srgbClr val="FFFFFF"/>
                </a:solidFill>
                <a:latin typeface="Montserrat"/>
              </a:rPr>
              <a:t>here is a icon header with an anchor point that links from the home page to bring it to this point.</a:t>
            </a:r>
          </a:p>
          <a:p>
            <a:pPr>
              <a:lnSpc>
                <a:spcPts val="2940"/>
              </a:lnSpc>
            </a:pPr>
          </a:p>
          <a:p>
            <a:pPr>
              <a:lnSpc>
                <a:spcPts val="2940"/>
              </a:lnSpc>
            </a:pPr>
            <a:r>
              <a:rPr lang="en-US" sz="2100" spc="126">
                <a:solidFill>
                  <a:srgbClr val="FFFFFF"/>
                </a:solidFill>
                <a:latin typeface="Montserrat"/>
              </a:rPr>
              <a:t>Next is centered images with a container background to keep the background from going anywhere else. </a:t>
            </a:r>
          </a:p>
          <a:p>
            <a:pPr>
              <a:lnSpc>
                <a:spcPts val="2940"/>
              </a:lnSpc>
              <a:spcBef>
                <a:spcPct val="0"/>
              </a:spcBef>
            </a:pPr>
          </a:p>
        </p:txBody>
      </p:sp>
      <p:grpSp>
        <p:nvGrpSpPr>
          <p:cNvPr name="Group 11" id="11"/>
          <p:cNvGrpSpPr>
            <a:grpSpLocks noChangeAspect="true"/>
          </p:cNvGrpSpPr>
          <p:nvPr/>
        </p:nvGrpSpPr>
        <p:grpSpPr>
          <a:xfrm rot="0">
            <a:off x="9802196" y="1148306"/>
            <a:ext cx="6397938" cy="6397938"/>
            <a:chOff x="0" y="0"/>
            <a:chExt cx="3282950" cy="3282950"/>
          </a:xfrm>
        </p:grpSpPr>
        <p:sp>
          <p:nvSpPr>
            <p:cNvPr name="Freeform 12" id="12"/>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4"/>
              <a:stretch>
                <a:fillRect l="-24953" t="0" r="-24953" b="0"/>
              </a:stretch>
            </a:blipFill>
          </p:spPr>
        </p:sp>
      </p:grpSp>
    </p:spTree>
  </p:cSld>
  <p:clrMapOvr>
    <a:masterClrMapping/>
  </p:clrMapOvr>
</p:sld>
</file>

<file path=ppt/slides/slide8.xml><?xml version="1.0" encoding="utf-8"?>
<p:sld xmlns:p="http://schemas.openxmlformats.org/presentationml/2006/main" xmlns:a="http://schemas.openxmlformats.org/drawingml/2006/main">
  <p:cSld>
    <p:bg>
      <p:bgPr>
        <a:solidFill>
          <a:srgbClr val="FF779E"/>
        </a:solidFill>
      </p:bgPr>
    </p:bg>
    <p:spTree>
      <p:nvGrpSpPr>
        <p:cNvPr id="1" name=""/>
        <p:cNvGrpSpPr/>
        <p:nvPr/>
      </p:nvGrpSpPr>
      <p:grpSpPr>
        <a:xfrm>
          <a:off x="0" y="0"/>
          <a:ext cx="0" cy="0"/>
          <a:chOff x="0" y="0"/>
          <a:chExt cx="0" cy="0"/>
        </a:xfrm>
      </p:grpSpPr>
      <p:grpSp>
        <p:nvGrpSpPr>
          <p:cNvPr name="Group 2" id="2"/>
          <p:cNvGrpSpPr/>
          <p:nvPr/>
        </p:nvGrpSpPr>
        <p:grpSpPr>
          <a:xfrm rot="0">
            <a:off x="2055738" y="1507102"/>
            <a:ext cx="14176524" cy="7272796"/>
            <a:chOff x="0" y="0"/>
            <a:chExt cx="3733735" cy="1915469"/>
          </a:xfrm>
        </p:grpSpPr>
        <p:sp>
          <p:nvSpPr>
            <p:cNvPr name="Freeform 3" id="3"/>
            <p:cNvSpPr/>
            <p:nvPr/>
          </p:nvSpPr>
          <p:spPr>
            <a:xfrm flipH="false" flipV="false" rot="0">
              <a:off x="0" y="0"/>
              <a:ext cx="3733735" cy="1915469"/>
            </a:xfrm>
            <a:custGeom>
              <a:avLst/>
              <a:gdLst/>
              <a:ahLst/>
              <a:cxnLst/>
              <a:rect r="r" b="b" t="t" l="l"/>
              <a:pathLst>
                <a:path h="1915469" w="3733735">
                  <a:moveTo>
                    <a:pt x="21844" y="0"/>
                  </a:moveTo>
                  <a:lnTo>
                    <a:pt x="3711890" y="0"/>
                  </a:lnTo>
                  <a:cubicBezTo>
                    <a:pt x="3723954" y="0"/>
                    <a:pt x="3733735" y="9780"/>
                    <a:pt x="3733735" y="21844"/>
                  </a:cubicBezTo>
                  <a:lnTo>
                    <a:pt x="3733735" y="1893625"/>
                  </a:lnTo>
                  <a:cubicBezTo>
                    <a:pt x="3733735" y="1905689"/>
                    <a:pt x="3723954" y="1915469"/>
                    <a:pt x="3711890" y="1915469"/>
                  </a:cubicBezTo>
                  <a:lnTo>
                    <a:pt x="21844" y="1915469"/>
                  </a:lnTo>
                  <a:cubicBezTo>
                    <a:pt x="9780" y="1915469"/>
                    <a:pt x="0" y="1905689"/>
                    <a:pt x="0" y="1893625"/>
                  </a:cubicBezTo>
                  <a:lnTo>
                    <a:pt x="0" y="21844"/>
                  </a:lnTo>
                  <a:cubicBezTo>
                    <a:pt x="0" y="9780"/>
                    <a:pt x="9780" y="0"/>
                    <a:pt x="21844"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707831" y="4647309"/>
            <a:ext cx="8872339" cy="1844040"/>
          </a:xfrm>
          <a:prstGeom prst="rect">
            <a:avLst/>
          </a:prstGeom>
        </p:spPr>
        <p:txBody>
          <a:bodyPr anchor="t" rtlCol="false" tIns="0" lIns="0" bIns="0" rIns="0">
            <a:spAutoFit/>
          </a:bodyPr>
          <a:lstStyle/>
          <a:p>
            <a:pPr algn="ctr">
              <a:lnSpc>
                <a:spcPts val="2970"/>
              </a:lnSpc>
            </a:pPr>
            <a:r>
              <a:rPr lang="en-US" sz="2200" spc="132">
                <a:solidFill>
                  <a:srgbClr val="000000"/>
                </a:solidFill>
                <a:latin typeface="Montserrat"/>
              </a:rPr>
              <a:t>The advantages of using Semantic UI is that it makes designing a webpage easier and allows you to not worry about formatting over different devices. It also allows for easy customization with the theming system and variety of componenets</a:t>
            </a:r>
          </a:p>
        </p:txBody>
      </p:sp>
      <p:sp>
        <p:nvSpPr>
          <p:cNvPr name="TextBox 6" id="6"/>
          <p:cNvSpPr txBox="true"/>
          <p:nvPr/>
        </p:nvSpPr>
        <p:spPr>
          <a:xfrm rot="0">
            <a:off x="4185387" y="3313686"/>
            <a:ext cx="9917226" cy="1242060"/>
          </a:xfrm>
          <a:prstGeom prst="rect">
            <a:avLst/>
          </a:prstGeom>
        </p:spPr>
        <p:txBody>
          <a:bodyPr anchor="t" rtlCol="false" tIns="0" lIns="0" bIns="0" rIns="0">
            <a:spAutoFit/>
          </a:bodyPr>
          <a:lstStyle/>
          <a:p>
            <a:pPr algn="ctr" marL="0" indent="0" lvl="0">
              <a:lnSpc>
                <a:spcPts val="8519"/>
              </a:lnSpc>
              <a:spcBef>
                <a:spcPct val="0"/>
              </a:spcBef>
            </a:pPr>
            <a:r>
              <a:rPr lang="en-US" sz="12000">
                <a:solidFill>
                  <a:srgbClr val="FF779E"/>
                </a:solidFill>
                <a:latin typeface="Margin"/>
              </a:rPr>
              <a:t>Advantages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TextBox 2" id="2"/>
          <p:cNvSpPr txBox="true"/>
          <p:nvPr/>
        </p:nvSpPr>
        <p:spPr>
          <a:xfrm rot="0">
            <a:off x="1028700" y="4550300"/>
            <a:ext cx="10048125" cy="1242060"/>
          </a:xfrm>
          <a:prstGeom prst="rect">
            <a:avLst/>
          </a:prstGeom>
        </p:spPr>
        <p:txBody>
          <a:bodyPr anchor="t" rtlCol="false" tIns="0" lIns="0" bIns="0" rIns="0">
            <a:spAutoFit/>
          </a:bodyPr>
          <a:lstStyle/>
          <a:p>
            <a:pPr marL="0" indent="0" lvl="0">
              <a:lnSpc>
                <a:spcPts val="8519"/>
              </a:lnSpc>
              <a:spcBef>
                <a:spcPct val="0"/>
              </a:spcBef>
            </a:pPr>
            <a:r>
              <a:rPr lang="en-US" sz="12000">
                <a:solidFill>
                  <a:srgbClr val="FF779E"/>
                </a:solidFill>
                <a:latin typeface="Margin"/>
              </a:rPr>
              <a:t>Conclusion</a:t>
            </a:r>
          </a:p>
        </p:txBody>
      </p:sp>
      <p:sp>
        <p:nvSpPr>
          <p:cNvPr name="Freeform 3" id="3"/>
          <p:cNvSpPr/>
          <p:nvPr/>
        </p:nvSpPr>
        <p:spPr>
          <a:xfrm flipH="false" flipV="false" rot="-10800000">
            <a:off x="16124309" y="9029233"/>
            <a:ext cx="575284" cy="458135"/>
          </a:xfrm>
          <a:custGeom>
            <a:avLst/>
            <a:gdLst/>
            <a:ahLst/>
            <a:cxnLst/>
            <a:rect r="r" b="b" t="t" l="l"/>
            <a:pathLst>
              <a:path h="458135" w="575284">
                <a:moveTo>
                  <a:pt x="0" y="0"/>
                </a:moveTo>
                <a:lnTo>
                  <a:pt x="575284" y="0"/>
                </a:lnTo>
                <a:lnTo>
                  <a:pt x="575284" y="458134"/>
                </a:lnTo>
                <a:lnTo>
                  <a:pt x="0" y="4581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770937" y="9026828"/>
            <a:ext cx="19829873" cy="462944"/>
            <a:chOff x="0" y="0"/>
            <a:chExt cx="5222683" cy="121928"/>
          </a:xfrm>
        </p:grpSpPr>
        <p:sp>
          <p:nvSpPr>
            <p:cNvPr name="Freeform 5" id="5"/>
            <p:cNvSpPr/>
            <p:nvPr/>
          </p:nvSpPr>
          <p:spPr>
            <a:xfrm flipH="false" flipV="false" rot="0">
              <a:off x="0" y="0"/>
              <a:ext cx="5222683" cy="121928"/>
            </a:xfrm>
            <a:custGeom>
              <a:avLst/>
              <a:gdLst/>
              <a:ahLst/>
              <a:cxnLst/>
              <a:rect r="r" b="b" t="t" l="l"/>
              <a:pathLst>
                <a:path h="121928" w="5222683">
                  <a:moveTo>
                    <a:pt x="0" y="0"/>
                  </a:moveTo>
                  <a:lnTo>
                    <a:pt x="5222683" y="0"/>
                  </a:lnTo>
                  <a:lnTo>
                    <a:pt x="5222683" y="121928"/>
                  </a:lnTo>
                  <a:lnTo>
                    <a:pt x="0" y="121928"/>
                  </a:lnTo>
                  <a:close/>
                </a:path>
              </a:pathLst>
            </a:custGeom>
            <a:solidFill>
              <a:srgbClr val="FF755D"/>
            </a:solidFill>
          </p:spPr>
        </p:sp>
        <p:sp>
          <p:nvSpPr>
            <p:cNvPr name="TextBox 6" id="6"/>
            <p:cNvSpPr txBox="true"/>
            <p:nvPr/>
          </p:nvSpPr>
          <p:spPr>
            <a:xfrm>
              <a:off x="0" y="19050"/>
              <a:ext cx="812800" cy="793750"/>
            </a:xfrm>
            <a:prstGeom prst="rect">
              <a:avLst/>
            </a:prstGeom>
          </p:spPr>
          <p:txBody>
            <a:bodyPr anchor="ctr" rtlCol="false" tIns="50800" lIns="50800" bIns="50800" rIns="50800"/>
            <a:lstStyle/>
            <a:p>
              <a:pPr algn="ctr">
                <a:lnSpc>
                  <a:spcPts val="2266"/>
                </a:lnSpc>
              </a:pPr>
            </a:p>
          </p:txBody>
        </p:sp>
      </p:grpSp>
      <p:sp>
        <p:nvSpPr>
          <p:cNvPr name="Freeform 7" id="7"/>
          <p:cNvSpPr/>
          <p:nvPr/>
        </p:nvSpPr>
        <p:spPr>
          <a:xfrm flipH="false" flipV="false" rot="5400000">
            <a:off x="1435069" y="-14677142"/>
            <a:ext cx="15417862" cy="20557149"/>
          </a:xfrm>
          <a:custGeom>
            <a:avLst/>
            <a:gdLst/>
            <a:ahLst/>
            <a:cxnLst/>
            <a:rect r="r" b="b" t="t" l="l"/>
            <a:pathLst>
              <a:path h="20557149" w="15417862">
                <a:moveTo>
                  <a:pt x="0" y="0"/>
                </a:moveTo>
                <a:lnTo>
                  <a:pt x="15417862" y="0"/>
                </a:lnTo>
                <a:lnTo>
                  <a:pt x="15417862" y="20557149"/>
                </a:lnTo>
                <a:lnTo>
                  <a:pt x="0" y="20557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a:off x="-3172445" y="3310364"/>
            <a:ext cx="24632891" cy="0"/>
          </a:xfrm>
          <a:prstGeom prst="line">
            <a:avLst/>
          </a:prstGeom>
          <a:ln cap="flat" w="19050">
            <a:solidFill>
              <a:srgbClr val="000000"/>
            </a:solidFill>
            <a:prstDash val="solid"/>
            <a:headEnd type="none" len="sm" w="sm"/>
            <a:tailEnd type="none" len="sm" w="sm"/>
          </a:ln>
        </p:spPr>
      </p:sp>
      <p:grpSp>
        <p:nvGrpSpPr>
          <p:cNvPr name="Group 9" id="9"/>
          <p:cNvGrpSpPr/>
          <p:nvPr/>
        </p:nvGrpSpPr>
        <p:grpSpPr>
          <a:xfrm rot="0">
            <a:off x="15861007" y="8609243"/>
            <a:ext cx="1253536" cy="125353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755D"/>
            </a:solidFill>
          </p:spPr>
        </p:sp>
        <p:sp>
          <p:nvSpPr>
            <p:cNvPr name="TextBox 11" id="11"/>
            <p:cNvSpPr txBox="true"/>
            <p:nvPr/>
          </p:nvSpPr>
          <p:spPr>
            <a:xfrm>
              <a:off x="76200" y="95250"/>
              <a:ext cx="660400" cy="641350"/>
            </a:xfrm>
            <a:prstGeom prst="rect">
              <a:avLst/>
            </a:prstGeom>
          </p:spPr>
          <p:txBody>
            <a:bodyPr anchor="ctr" rtlCol="false" tIns="50800" lIns="50800" bIns="50800" rIns="50800"/>
            <a:lstStyle/>
            <a:p>
              <a:pPr algn="ctr">
                <a:lnSpc>
                  <a:spcPts val="2266"/>
                </a:lnSpc>
              </a:pPr>
            </a:p>
          </p:txBody>
        </p:sp>
      </p:grpSp>
      <p:sp>
        <p:nvSpPr>
          <p:cNvPr name="Freeform 12" id="12"/>
          <p:cNvSpPr/>
          <p:nvPr/>
        </p:nvSpPr>
        <p:spPr>
          <a:xfrm flipH="false" flipV="false" rot="-10800000">
            <a:off x="16200133" y="9006944"/>
            <a:ext cx="575284" cy="458135"/>
          </a:xfrm>
          <a:custGeom>
            <a:avLst/>
            <a:gdLst/>
            <a:ahLst/>
            <a:cxnLst/>
            <a:rect r="r" b="b" t="t" l="l"/>
            <a:pathLst>
              <a:path h="458135" w="575284">
                <a:moveTo>
                  <a:pt x="0" y="0"/>
                </a:moveTo>
                <a:lnTo>
                  <a:pt x="575284" y="0"/>
                </a:lnTo>
                <a:lnTo>
                  <a:pt x="575284" y="458135"/>
                </a:lnTo>
                <a:lnTo>
                  <a:pt x="0" y="4581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028700" y="5634487"/>
            <a:ext cx="15670893" cy="1544320"/>
          </a:xfrm>
          <a:prstGeom prst="rect">
            <a:avLst/>
          </a:prstGeom>
        </p:spPr>
        <p:txBody>
          <a:bodyPr anchor="t" rtlCol="false" tIns="0" lIns="0" bIns="0" rIns="0">
            <a:spAutoFit/>
          </a:bodyPr>
          <a:lstStyle/>
          <a:p>
            <a:pPr>
              <a:lnSpc>
                <a:spcPts val="3080"/>
              </a:lnSpc>
              <a:spcBef>
                <a:spcPct val="0"/>
              </a:spcBef>
            </a:pPr>
            <a:r>
              <a:rPr lang="en-US" sz="2200">
                <a:solidFill>
                  <a:srgbClr val="000000"/>
                </a:solidFill>
                <a:latin typeface="Montserrat Medium"/>
              </a:rPr>
              <a:t>Overall, Semantic UI is a fairly easy to use framework after you get past the downloading difficulties, at least on windows. There is a variety of components to use to customize your website and the elements pulled fromed the framework are easy to customize themselves as well, whether you want to change the color, size, or positioning.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DAFwmEk1XD0</dc:identifier>
  <dcterms:modified xsi:type="dcterms:W3CDTF">2011-08-01T06:04:30Z</dcterms:modified>
  <cp:revision>1</cp:revision>
  <dc:title>Group Project</dc:title>
</cp:coreProperties>
</file>